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86" r:id="rId10"/>
    <p:sldId id="263" r:id="rId11"/>
    <p:sldId id="288" r:id="rId12"/>
    <p:sldId id="264" r:id="rId13"/>
    <p:sldId id="265" r:id="rId14"/>
    <p:sldId id="289" r:id="rId15"/>
    <p:sldId id="290" r:id="rId16"/>
    <p:sldId id="266" r:id="rId17"/>
    <p:sldId id="267" r:id="rId18"/>
    <p:sldId id="291" r:id="rId19"/>
    <p:sldId id="293" r:id="rId20"/>
    <p:sldId id="292" r:id="rId21"/>
    <p:sldId id="268" r:id="rId22"/>
    <p:sldId id="269" r:id="rId23"/>
    <p:sldId id="270" r:id="rId24"/>
    <p:sldId id="271" r:id="rId25"/>
    <p:sldId id="272" r:id="rId26"/>
    <p:sldId id="287" r:id="rId27"/>
    <p:sldId id="273" r:id="rId28"/>
    <p:sldId id="275" r:id="rId29"/>
    <p:sldId id="276" r:id="rId30"/>
    <p:sldId id="277" r:id="rId31"/>
    <p:sldId id="278" r:id="rId32"/>
    <p:sldId id="294" r:id="rId33"/>
    <p:sldId id="279" r:id="rId34"/>
    <p:sldId id="280" r:id="rId35"/>
    <p:sldId id="281" r:id="rId36"/>
    <p:sldId id="295" r:id="rId37"/>
    <p:sldId id="282" r:id="rId38"/>
    <p:sldId id="283" r:id="rId39"/>
    <p:sldId id="284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2A63C-D6BE-6E48-A43A-9FDE42123261}" type="datetimeFigureOut">
              <a:rPr lang="en-US" smtClean="0"/>
              <a:t>9/6/21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70C6-52A1-D54E-B75E-3682B65DB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9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70C6-52A1-D54E-B75E-3682B65DBF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8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50C91-0678-1644-84CF-6E4A84271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6ABA5-ACD3-A84C-A0BA-D2548F7CA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725EA-6831-A74E-BF4E-487FFD1F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1C54E-3318-084B-898D-FD2A955D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9A3EF-7BA2-E94A-B404-FCBFF347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0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6CDB-7E85-C64A-ABD9-5F2E99EB8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5B261-4461-344B-8B1D-63EA534DD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9F57A-6610-BA4C-8D15-3EB67910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8D14-1D0E-DF49-B515-49E0F540B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46E63-7D49-6840-9BF8-E2347113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8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FD898A-444B-8245-88E7-4F527BA8BD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BD471-19AB-7F46-85C5-C13C8DF58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EB1D-897B-C549-A016-C51AF46E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DF20C-E0B0-854A-A5A5-D1FB7972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D84B8-C9FC-8E42-BACF-32477D80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9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35714-D5F3-F441-9F14-032BDA4B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F2E22-39F1-3C4D-93F9-A2FD3FAF5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6D930-0914-F24C-AB90-87F28A617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8C7A4-1285-034F-8D0A-7CB30E852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DF76C-F698-AB42-A2AF-A6DA030C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9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502A-6272-EA40-A2BC-870109CA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69D6F-B935-6349-8030-38E5E2BBF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7231-1F96-914A-BB7F-3F24BA55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327D8-F420-8C42-953D-57B8B66E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586F6-FFBB-1147-8E7A-4B9EBD69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15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A168-2A61-4248-8DB4-7242EE1DF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8C51-F4F6-7E4B-A760-19FD53994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98362-FC88-8542-9C6C-4DB326471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8815F-4288-9940-8CA4-58A6B164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D6D64-5564-054F-988E-0A41BDA9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33F12-ED5B-464F-B7F3-AA9493D1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66A77-22D5-1543-8589-7F82E7F2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313C5-D2B6-BE47-AAE3-CC88F670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61A1B-AA17-EC44-8223-AD021E1BA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227189-3873-5C4A-BCD1-6210CE4C3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23F83-DD09-634D-A8B1-3DBAECD16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303803-C78D-C741-8088-06F1B8F7B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1B2CD-DAE1-3F4F-AF7B-0ECA23C1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B686C-0F59-A840-BCD1-068B7145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82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4525-93B3-AD49-A720-B315E97B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58BED-1222-6F41-B8C2-847FB8DA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ECB40-2347-264F-BE60-162C1FF5A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DE323-87E9-6A48-9107-AF09FA555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14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908CD0-0AE2-CA4D-A60B-930D1FD0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BAC45C-A080-F543-B998-951BC71EA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7236F-02AC-5748-8D26-72697933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2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16CD-B2DE-224E-9724-65691AE6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E4CAC-64AD-314B-A436-102B87FD5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CCD95-61EF-F941-9C72-C33E4E115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BB5C0-7978-3740-9430-A3CC11837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D6B162-885D-E94A-B0A5-3EA027499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E3F7D-A2FC-A74D-B170-4032B120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70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C0CEC-AF65-BF46-B13A-87C8CB3C2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FE950-20A4-A146-9314-F720A9831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1AC5E-2198-684B-B46B-08F8C4AFC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5E2D6-E43E-0A45-B1BB-82FBE12D5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CE6B85-146B-004E-A9F7-FD3E9441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1E910-51E8-BE45-9B0C-EC252E28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5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DFE509-A3E7-A843-A327-10BFCBD05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A3FA-F651-CD44-B137-F12F6E39E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6995A-56C4-CB4B-A7FD-206AED79F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EEC28-BE01-CE46-BB52-EEF95C3DD0E0}" type="datetimeFigureOut">
              <a:rPr lang="en-US" smtClean="0"/>
              <a:t>9/4/21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F1E20-38B8-074F-ACB5-CB3C2CFB1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9AA2C-A4E9-8649-84F3-CF017669F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1D1E5-B837-DC40-A53C-FD407B65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6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5844-8776-A843-8D0E-8C94EAC2A3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Forces and Trapping of Dust Particles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74FDA-40B0-B243-A870-AD76174E0C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Patrick Brown</a:t>
            </a:r>
          </a:p>
          <a:p>
            <a:r>
              <a:rPr lang="en-US"/>
              <a:t>EUCOS Group</a:t>
            </a:r>
          </a:p>
          <a:p>
            <a:r>
              <a:rPr lang="en-US"/>
              <a:t>Baylor University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EFAFA-BCA8-CC4F-A2D6-FAE884DE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5100637"/>
            <a:ext cx="41529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1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2C828-B45B-7E43-97AB-B36D5830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07"/>
            <a:ext cx="10515600" cy="1325563"/>
          </a:xfrm>
        </p:spPr>
        <p:txBody>
          <a:bodyPr/>
          <a:lstStyle/>
          <a:p>
            <a:r>
              <a:rPr lang="en-US" dirty="0"/>
              <a:t>Ion Drag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E6ABD-A306-D34C-928B-BFF607DEA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170"/>
            <a:ext cx="10515600" cy="4351338"/>
          </a:xfrm>
        </p:spPr>
        <p:txBody>
          <a:bodyPr/>
          <a:lstStyle/>
          <a:p>
            <a:r>
              <a:rPr lang="en-US" dirty="0"/>
              <a:t>Arise from motion of plasma relative to dust particle </a:t>
            </a:r>
          </a:p>
          <a:p>
            <a:endParaRPr lang="en-US" dirty="0"/>
          </a:p>
          <a:p>
            <a:r>
              <a:rPr lang="en-US" dirty="0"/>
              <a:t>Ion Drag: interaction is electrostatic </a:t>
            </a:r>
          </a:p>
          <a:p>
            <a:endParaRPr lang="en-US" dirty="0"/>
          </a:p>
          <a:p>
            <a:r>
              <a:rPr lang="en-US" dirty="0"/>
              <a:t>Neutral Drag: Interaction through collisions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1DB09-ACDB-8C40-B249-AF86440B2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902095"/>
            <a:ext cx="6096000" cy="2918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0CC46C-F207-4C49-9BAC-7BAF7E09C457}"/>
              </a:ext>
            </a:extLst>
          </p:cNvPr>
          <p:cNvSpPr/>
          <p:nvPr/>
        </p:nvSpPr>
        <p:spPr>
          <a:xfrm>
            <a:off x="8790638" y="6451061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232285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D3181-0B6E-714C-9233-D924C244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0903"/>
            <a:ext cx="10515600" cy="1325563"/>
          </a:xfrm>
        </p:spPr>
        <p:txBody>
          <a:bodyPr/>
          <a:lstStyle/>
          <a:p>
            <a:r>
              <a:rPr lang="en-US" dirty="0"/>
              <a:t>Ion Drag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4C755-854D-B642-ADF4-1D3B15D7FE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68992"/>
                <a:ext cx="10712669" cy="55614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of particles interacting with dust per time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r>
                  <a:rPr lang="en-US" dirty="0"/>
                  <a:t> is: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Drag force on dust particle is then: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Ion streaming motion can arise from ambipolar diffusion or supersonic ion motion from the sheath </a:t>
                </a:r>
              </a:p>
              <a:p>
                <a:endParaRPr lang="en-US" dirty="0"/>
              </a:p>
              <a:p>
                <a:r>
                  <a:rPr lang="en-US" dirty="0"/>
                  <a:t>Two parts to the ion drag force</a:t>
                </a:r>
              </a:p>
              <a:p>
                <a:pPr marL="514350" indent="-514350" algn="ctr">
                  <a:buAutoNum type="arabicPeriod"/>
                </a:pPr>
                <a:r>
                  <a:rPr lang="en-US" dirty="0"/>
                  <a:t>Collection Force: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𝑑𝑖𝑟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 algn="ctr">
                  <a:buAutoNum type="arabicPeriod"/>
                </a:pPr>
                <a:r>
                  <a:rPr lang="en-US" dirty="0"/>
                  <a:t>Coulomb Scattering: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𝐶𝑜𝑢𝑙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4C755-854D-B642-ADF4-1D3B15D7FE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68992"/>
                <a:ext cx="10712669" cy="5561450"/>
              </a:xfrm>
              <a:blipFill>
                <a:blip r:embed="rId2"/>
                <a:stretch>
                  <a:fillRect l="-948" t="-2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43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CC773-F137-104B-8821-8A033C3F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840"/>
            <a:ext cx="10515600" cy="1325563"/>
          </a:xfrm>
        </p:spPr>
        <p:txBody>
          <a:bodyPr/>
          <a:lstStyle/>
          <a:p>
            <a:r>
              <a:rPr lang="en-US" dirty="0"/>
              <a:t>Barnes Model (Collection)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13650-AAC8-6047-B27F-6AB9D26B4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47860"/>
                <a:ext cx="10515600" cy="51217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Collection due to ions which are responsible for ion OML current for dust charging: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(“mean” ion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Interaction cross section is same as that for OML charging current: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13650-AAC8-6047-B27F-6AB9D26B4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47860"/>
                <a:ext cx="10515600" cy="5121712"/>
              </a:xfrm>
              <a:blipFill>
                <a:blip r:embed="rId2"/>
                <a:stretch>
                  <a:fillRect l="-1086" t="-1980" b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43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EDAC-3A1F-504C-A99E-9308F4E6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Barnes Model (Coulomb)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8A80C-4BE2-0F4A-BC94-038BC64A6A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21432"/>
                <a:ext cx="10649607" cy="540549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Exerted by ions not collected by dust; deflected by dust electric field</a:t>
                </a:r>
              </a:p>
              <a:p>
                <a:endParaRPr lang="en-US" dirty="0"/>
              </a:p>
              <a:p>
                <a:r>
                  <a:rPr lang="en-US" dirty="0"/>
                  <a:t>The cross section for ion-electron Coulomb collisions: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HW2: Prove this (Hint: Goldston Sec. 11.1)</a:t>
                </a:r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Note: </a:t>
                </a:r>
                <a:r>
                  <a:rPr lang="en-US" b="1" dirty="0"/>
                  <a:t>This cross section is valid ONLY for point sized particles or where the particles are far enough apart to where they can be approximated as point like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28A80C-4BE2-0F4A-BC94-038BC64A6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21432"/>
                <a:ext cx="10649607" cy="5405492"/>
              </a:xfrm>
              <a:blipFill>
                <a:blip r:embed="rId2"/>
                <a:stretch>
                  <a:fillRect l="-833" t="-2342" r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641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566DE-74B6-4A44-98B7-25145D4D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6310"/>
            <a:ext cx="10515600" cy="1325563"/>
          </a:xfrm>
        </p:spPr>
        <p:txBody>
          <a:bodyPr/>
          <a:lstStyle/>
          <a:p>
            <a:r>
              <a:rPr lang="en-US" dirty="0"/>
              <a:t>Barnes Model (Coulomb)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FB66-C32C-3443-9A99-52838B657D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9253"/>
                <a:ext cx="10597055" cy="522681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minimum impact parameter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ions are absorbed)</a:t>
                </a:r>
              </a:p>
              <a:p>
                <a:endParaRPr lang="en-US" dirty="0"/>
              </a:p>
              <a:p>
                <a:r>
                  <a:rPr lang="en-US" dirty="0"/>
                  <a:t>Integrating Coulomb cross section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 [2]: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Therefore the Coulomb force on the dust particle: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𝐶𝑜𝑢𝑙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B4FB66-C32C-3443-9A99-52838B657D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9253"/>
                <a:ext cx="10597055" cy="5226817"/>
              </a:xfrm>
              <a:blipFill>
                <a:blip r:embed="rId2"/>
                <a:stretch>
                  <a:fillRect l="-958" t="-3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8831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3CAB-A8CF-9C47-AE82-06C88797E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Barnes Model (Total)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461CEE-F8C1-BF41-A6DA-B4A5610DDE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8479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The total drag force on the dust particle is: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𝑖𝑜𝑛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(Directed along ion streaming motion/direction)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461CEE-F8C1-BF41-A6DA-B4A5610DDE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84798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18E8982-D115-0843-BC65-238239B9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422" y="2991831"/>
            <a:ext cx="7963155" cy="38661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8BB2CF-1D16-224F-B02D-2235AB8B5C20}"/>
              </a:ext>
            </a:extLst>
          </p:cNvPr>
          <p:cNvSpPr/>
          <p:nvPr/>
        </p:nvSpPr>
        <p:spPr>
          <a:xfrm>
            <a:off x="9631465" y="6320934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1581204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7061-40C6-BF49-A840-C3F7CAA4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Hutchinson/</a:t>
            </a:r>
            <a:r>
              <a:rPr lang="en-US" dirty="0" err="1"/>
              <a:t>Khrapak</a:t>
            </a:r>
            <a:r>
              <a:rPr lang="en-US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5633F-4912-D846-AB2C-DAB02CB3F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include highly charged dust grain Coulomb collisions outside Debye sphere must be included </a:t>
            </a:r>
          </a:p>
          <a:p>
            <a:endParaRPr lang="en-US" dirty="0"/>
          </a:p>
          <a:p>
            <a:r>
              <a:rPr lang="en-US" dirty="0"/>
              <a:t>Problem associated with what correct Debye length to use</a:t>
            </a:r>
          </a:p>
          <a:p>
            <a:endParaRPr lang="en-US" dirty="0"/>
          </a:p>
          <a:p>
            <a:r>
              <a:rPr lang="en-US" dirty="0"/>
              <a:t>Must also include the ion drift velocity in the total ion velocity as well: Shifted Maxwellian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585670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05FC6-3F9B-7845-9977-F34FD4C8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Hutchinson/</a:t>
            </a:r>
            <a:r>
              <a:rPr lang="en-US" dirty="0" err="1"/>
              <a:t>Khrapak</a:t>
            </a:r>
            <a:r>
              <a:rPr lang="en-US" dirty="0"/>
              <a:t> Model (Collection)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139E2-EB5B-7A40-9265-FB79AEA521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Collection Force with Shifted Maxwellian distribution: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𝑑𝑖𝑟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sz="2000" dirty="0"/>
                  <a:t>Where the shifted distribution is: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+(4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−1 −2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1 −2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erf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(Normalized to ion drift velocity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sz="2000" dirty="0"/>
                  <a:t> and normalized particle potential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/>
                  <a:t>)</a:t>
                </a:r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sz="2000" dirty="0"/>
                  <a:t>Function 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US" sz="2000" dirty="0"/>
                  <a:t> scales as: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000" dirty="0"/>
                  <a:t> (agrees with Barnes model at this limit)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1139E2-EB5B-7A40-9265-FB79AEA52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074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C8A9-BAA8-8D4E-8827-830C4018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0207"/>
            <a:ext cx="10515600" cy="1325563"/>
          </a:xfrm>
        </p:spPr>
        <p:txBody>
          <a:bodyPr/>
          <a:lstStyle/>
          <a:p>
            <a:r>
              <a:rPr lang="en-US" dirty="0"/>
              <a:t>Hutchinson/</a:t>
            </a:r>
            <a:r>
              <a:rPr lang="en-US" dirty="0" err="1"/>
              <a:t>Khrapak</a:t>
            </a:r>
            <a:r>
              <a:rPr lang="en-US" dirty="0"/>
              <a:t> Model (Coulomb)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28DA8-2A81-5749-93A0-70DE034283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8067"/>
                <a:ext cx="10515600" cy="48379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Coulomb Force is now given by: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𝐶𝑜𝑢𝑙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Where: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erf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For strong ion drifts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≫1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(agrees with Barnes Model)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E28DA8-2A81-5749-93A0-70DE034283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8067"/>
                <a:ext cx="10515600" cy="4837933"/>
              </a:xfrm>
              <a:blipFill>
                <a:blip r:embed="rId2"/>
                <a:stretch>
                  <a:fillRect l="-1086" t="-2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908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29CB-F324-7445-82EB-7CBC3F8E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Hutchinson/</a:t>
            </a:r>
            <a:r>
              <a:rPr lang="en-US" dirty="0" err="1"/>
              <a:t>Khrapak</a:t>
            </a:r>
            <a:r>
              <a:rPr lang="en-US" dirty="0"/>
              <a:t> Model (Coulomb)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D49C3-AE93-2846-A4FD-D8F6E864C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Again, Coulomb logarithm must be altered 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velocity dependent </a:t>
                </a:r>
                <a:r>
                  <a:rPr lang="en-US" dirty="0"/>
                  <a:t>screening length is given by []:</a:t>
                </a:r>
              </a:p>
              <a:p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Notice that it is the electron Debye Length that is used for the screening length (Discussion Question: Why?)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D49C3-AE93-2846-A4FD-D8F6E864C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68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F30E4-1710-6A4C-83D0-A10F00D3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86E3-ABC2-1045-A5B9-03C033AE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five main forces acting on dust particles in a plasma:</a:t>
            </a:r>
          </a:p>
          <a:p>
            <a:pPr marL="0" indent="0">
              <a:buNone/>
            </a:pPr>
            <a:r>
              <a:rPr lang="en-US" dirty="0"/>
              <a:t>	1. Gravity</a:t>
            </a:r>
          </a:p>
          <a:p>
            <a:pPr marL="0" indent="0">
              <a:buNone/>
            </a:pPr>
            <a:r>
              <a:rPr lang="en-US" dirty="0"/>
              <a:t>	2. Electric Field Force</a:t>
            </a:r>
          </a:p>
          <a:p>
            <a:pPr marL="0" indent="0">
              <a:buNone/>
            </a:pPr>
            <a:r>
              <a:rPr lang="en-US" dirty="0"/>
              <a:t>	3. Ion Drag Force</a:t>
            </a:r>
          </a:p>
          <a:p>
            <a:pPr marL="0" indent="0">
              <a:buNone/>
            </a:pPr>
            <a:r>
              <a:rPr lang="en-US" dirty="0"/>
              <a:t>	4. Thermophoresis</a:t>
            </a:r>
          </a:p>
          <a:p>
            <a:pPr marL="0" indent="0">
              <a:buNone/>
            </a:pPr>
            <a:r>
              <a:rPr lang="en-US" dirty="0"/>
              <a:t>	5. Neutral Drag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These forces cause vertical oscillations in the plasma sheath (dust region).</a:t>
            </a:r>
          </a:p>
          <a:p>
            <a:endParaRPr lang="en-US" dirty="0"/>
          </a:p>
          <a:p>
            <a:r>
              <a:rPr lang="en-US" dirty="0"/>
              <a:t>Note: Unless otherwise specified all equations are from [1].</a:t>
            </a:r>
          </a:p>
        </p:txBody>
      </p:sp>
    </p:spTree>
    <p:extLst>
      <p:ext uri="{BB962C8B-B14F-4D97-AF65-F5344CB8AC3E}">
        <p14:creationId xmlns:p14="http://schemas.microsoft.com/office/powerpoint/2010/main" val="2542756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609D-B500-9A40-8B0E-64E36F51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Hutchinson/</a:t>
            </a:r>
            <a:r>
              <a:rPr lang="en-US" dirty="0" err="1"/>
              <a:t>Khrapak</a:t>
            </a:r>
            <a:r>
              <a:rPr lang="en-US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D1FCD-712C-2E44-A4CD-B943B7559B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Extensive numerical calculations show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/>
                  <a:t> that should be used in the Coulomb Logarithm and screening </a:t>
                </a:r>
                <a:r>
                  <a:rPr lang="en-US"/>
                  <a:t>length is:</a:t>
                </a:r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 effective ion velocity takes the form: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(1+[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0.6+0.05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−0.1)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the atomic mass)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b="1" dirty="0"/>
                  <a:t>NOTE: Both the Barnes and Hutchinson models refer to </a:t>
                </a:r>
                <a:r>
                  <a:rPr lang="en-US" b="1" dirty="0" err="1"/>
                  <a:t>collisionless</a:t>
                </a:r>
                <a:r>
                  <a:rPr lang="en-US" b="1" dirty="0"/>
                  <a:t> ion trajectories!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D1FCD-712C-2E44-A4CD-B943B7559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3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360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500E-D75F-BA4E-AF57-33328E65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Neutral Drag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F650F-12C3-E747-898D-4F6E0C16A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58369"/>
                <a:ext cx="10660117" cy="538447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Friction Force: neutral gas atoms hit the dust particle</a:t>
                </a:r>
              </a:p>
              <a:p>
                <a:endParaRPr lang="en-US" dirty="0"/>
              </a:p>
              <a:p>
                <a:r>
                  <a:rPr lang="en-US" dirty="0"/>
                  <a:t>This leads to a slowing of the dust motion</a:t>
                </a:r>
              </a:p>
              <a:p>
                <a:endParaRPr lang="en-US" dirty="0"/>
              </a:p>
              <a:p>
                <a:r>
                  <a:rPr lang="en-US" dirty="0"/>
                  <a:t>The drag force is still given by: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𝑑𝑟𝑎𝑔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Therefore the force on a moving dust particle is given by: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Where the interaction cross section is just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determines the type of reflection the neutral atoms undergo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4F650F-12C3-E747-898D-4F6E0C16A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58369"/>
                <a:ext cx="10660117" cy="5384472"/>
              </a:xfrm>
              <a:blipFill>
                <a:blip r:embed="rId2"/>
                <a:stretch>
                  <a:fillRect l="-595" t="-2588" r="-1189" b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48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F133A-BB5D-B641-8DF4-B6B1FC60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Drag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BF1C2-B4A4-1745-BBEA-9C3A5541B2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neutral drag force was originally derived by Epstein (not that one) in 1924 for the Millikan oil drop experiment </a:t>
                </a:r>
              </a:p>
              <a:p>
                <a:endParaRPr lang="en-US" dirty="0"/>
              </a:p>
              <a:p>
                <a:r>
                  <a:rPr lang="en-US" dirty="0"/>
                  <a:t>This original form is the one that is more often used: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Where the Epstein function is given by: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8BF1C2-B4A4-1745-BBEA-9C3A5541B2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749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8BC4-7C16-0746-8FAA-3F3B6610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Thermophoresis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94D44D-F60A-7C44-8E86-D90E11C9D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8369"/>
                <a:ext cx="10515600" cy="5542127"/>
              </a:xfrm>
            </p:spPr>
            <p:txBody>
              <a:bodyPr/>
              <a:lstStyle/>
              <a:p>
                <a:r>
                  <a:rPr lang="en-US" dirty="0"/>
                  <a:t>Force due to temperature gradient in neutral gas</a:t>
                </a:r>
              </a:p>
              <a:p>
                <a:endParaRPr lang="en-US" dirty="0"/>
              </a:p>
              <a:p>
                <a:r>
                  <a:rPr lang="en-US" dirty="0"/>
                  <a:t>(Over)Simplified picture: neutral gas atoms from “hotter” side of gas transfer larger amount of momentum to dust than the “colder” side</a:t>
                </a:r>
              </a:p>
              <a:p>
                <a:endParaRPr lang="en-US" dirty="0"/>
              </a:p>
              <a:p>
                <a:r>
                  <a:rPr lang="en-US" dirty="0"/>
                  <a:t>Force is generated towards “colder” side</a:t>
                </a:r>
              </a:p>
              <a:p>
                <a:endParaRPr lang="en-US" dirty="0"/>
              </a:p>
              <a:p>
                <a:r>
                  <a:rPr lang="en-US" dirty="0"/>
                  <a:t>From rigorous gas kinetic treatment (not covered here):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94D44D-F60A-7C44-8E86-D90E11C9D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8369"/>
                <a:ext cx="10515600" cy="5542127"/>
              </a:xfrm>
              <a:blipFill>
                <a:blip r:embed="rId2"/>
                <a:stretch>
                  <a:fillRect l="-1086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512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B2E5-5340-644B-ADC4-BC29A1DC3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Laser Forces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29B5E-C6EB-9348-8B40-A0F8DF762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398"/>
            <a:ext cx="10515600" cy="4351338"/>
          </a:xfrm>
        </p:spPr>
        <p:txBody>
          <a:bodyPr/>
          <a:lstStyle/>
          <a:p>
            <a:r>
              <a:rPr lang="en-US" dirty="0"/>
              <a:t>Focused laser beams used to manipulate dust particles</a:t>
            </a:r>
          </a:p>
          <a:p>
            <a:endParaRPr lang="en-US" dirty="0"/>
          </a:p>
          <a:p>
            <a:r>
              <a:rPr lang="en-US" dirty="0"/>
              <a:t>Force pushes dust particle in direction of beam</a:t>
            </a:r>
          </a:p>
          <a:p>
            <a:endParaRPr lang="en-US" dirty="0"/>
          </a:p>
          <a:p>
            <a:r>
              <a:rPr lang="en-US" dirty="0"/>
              <a:t>Origin of laser source due to two sources</a:t>
            </a:r>
          </a:p>
          <a:p>
            <a:pPr marL="514350" indent="-514350" algn="ctr">
              <a:buAutoNum type="arabicPeriod"/>
            </a:pPr>
            <a:r>
              <a:rPr lang="en-US" dirty="0"/>
              <a:t>Radiation Pressure</a:t>
            </a:r>
          </a:p>
          <a:p>
            <a:pPr marL="514350" indent="-514350" algn="ctr">
              <a:buAutoNum type="arabicPeriod"/>
            </a:pPr>
            <a:r>
              <a:rPr lang="en-US" dirty="0"/>
              <a:t>Photophoretic Force</a:t>
            </a:r>
          </a:p>
        </p:txBody>
      </p:sp>
    </p:spTree>
    <p:extLst>
      <p:ext uri="{BB962C8B-B14F-4D97-AF65-F5344CB8AC3E}">
        <p14:creationId xmlns:p14="http://schemas.microsoft.com/office/powerpoint/2010/main" val="3948048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04576-077F-6848-B0EA-E3848FF2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83779"/>
            <a:ext cx="10515600" cy="1325563"/>
          </a:xfrm>
        </p:spPr>
        <p:txBody>
          <a:bodyPr/>
          <a:lstStyle/>
          <a:p>
            <a:r>
              <a:rPr lang="en-US" dirty="0"/>
              <a:t>Radiation Pressure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982C9C-6B87-284F-A8D8-F10B0C7D4D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7462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Momentum transferred from laser photons: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𝑝h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sz="2000" dirty="0"/>
                  <a:t>Force exerted by radiation is then: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 = interaction coefficient;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</a:t>
                </a:r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sz="2000" dirty="0"/>
                  <a:t>For partly transparent particles there exists perpendicular force: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982C9C-6B87-284F-A8D8-F10B0C7D4D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74620"/>
                <a:ext cx="10515600" cy="4351338"/>
              </a:xfrm>
              <a:blipFill>
                <a:blip r:embed="rId2"/>
                <a:stretch>
                  <a:fillRect l="-603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F06B26-5115-0540-BFF4-AA24DFFD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06" y="4839947"/>
            <a:ext cx="5980387" cy="18393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DE7622-E258-F84D-BC6D-26C0D2FBB635}"/>
              </a:ext>
            </a:extLst>
          </p:cNvPr>
          <p:cNvSpPr/>
          <p:nvPr/>
        </p:nvSpPr>
        <p:spPr>
          <a:xfrm>
            <a:off x="8801148" y="6309993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1540708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7AD9-0D41-BA44-A4EF-F9D71D62B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Photophoretic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D2CD-E652-F843-AC47-890FDC44A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Much more difficult to analyze</a:t>
            </a:r>
          </a:p>
          <a:p>
            <a:endParaRPr lang="en-US" dirty="0"/>
          </a:p>
          <a:p>
            <a:r>
              <a:rPr lang="en-US" dirty="0"/>
              <a:t>It is assumed that laser heats the illuminated particle</a:t>
            </a:r>
          </a:p>
          <a:p>
            <a:endParaRPr lang="en-US" dirty="0"/>
          </a:p>
          <a:p>
            <a:r>
              <a:rPr lang="en-US" dirty="0"/>
              <a:t>This creates a thermophoretic-like force on the particle</a:t>
            </a:r>
          </a:p>
          <a:p>
            <a:endParaRPr lang="en-US" dirty="0"/>
          </a:p>
          <a:p>
            <a:r>
              <a:rPr lang="en-US" dirty="0"/>
              <a:t>This leads to a force away from “hot” side of particle</a:t>
            </a:r>
          </a:p>
          <a:p>
            <a:endParaRPr lang="en-US" dirty="0"/>
          </a:p>
          <a:p>
            <a:r>
              <a:rPr lang="en-US" dirty="0"/>
              <a:t>However: Temperature distribution across particle VERY difficult to determine</a:t>
            </a:r>
          </a:p>
        </p:txBody>
      </p:sp>
    </p:spTree>
    <p:extLst>
      <p:ext uri="{BB962C8B-B14F-4D97-AF65-F5344CB8AC3E}">
        <p14:creationId xmlns:p14="http://schemas.microsoft.com/office/powerpoint/2010/main" val="1414294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A4FF-D210-9849-9BF0-D5EA5390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4407"/>
            <a:ext cx="10515600" cy="1325563"/>
          </a:xfrm>
        </p:spPr>
        <p:txBody>
          <a:bodyPr/>
          <a:lstStyle/>
          <a:p>
            <a:r>
              <a:rPr lang="en-US" dirty="0"/>
              <a:t>Compilation of Forces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12DF4-53C8-034A-80D9-A7C3E01F3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202" y="1231869"/>
            <a:ext cx="7981595" cy="548172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844E1D-FB3D-2346-8433-BC9E80EBFD5B}"/>
              </a:ext>
            </a:extLst>
          </p:cNvPr>
          <p:cNvSpPr/>
          <p:nvPr/>
        </p:nvSpPr>
        <p:spPr>
          <a:xfrm>
            <a:off x="9532980" y="6344261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346629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20C62-BB77-174F-9D3A-A56E961E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Oscillations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23A96-34F9-C645-A88B-2EF5F852F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Provide tools to measure charge of dust particle in sheath</a:t>
                </a:r>
              </a:p>
              <a:p>
                <a:endParaRPr lang="en-US" dirty="0"/>
              </a:p>
              <a:p>
                <a:r>
                  <a:rPr lang="en-US" dirty="0"/>
                  <a:t>In the sheath: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(spatially dependent)</a:t>
                </a:r>
              </a:p>
              <a:p>
                <a:endParaRPr lang="en-US" dirty="0"/>
              </a:p>
              <a:p>
                <a:r>
                  <a:rPr lang="en-US" dirty="0"/>
                  <a:t>Typically, a unique equilibrium position exists in sheath: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Equation of motion for dust particle oscillating in vertical direction: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23A96-34F9-C645-A88B-2EF5F852F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542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7E67-8A5D-244E-B908-E6E418C0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Resonance and Charge Measurement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039077-8061-DF4B-AA24-9F8745A16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 Small deviations from equilibrium position: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Assume electric field increases linearly: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𝑝𝑙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 (Taylor Expansion)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Neglecting any horizontal variations, plasma potential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related to electron and ion densities through Poisson Equation</a:t>
                </a:r>
              </a:p>
              <a:p>
                <a:endParaRPr lang="en-US" dirty="0"/>
              </a:p>
              <a:p>
                <a:r>
                  <a:rPr lang="en-US" dirty="0"/>
                  <a:t>If 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 is constant (“matrix” sheath model), then electric field is linear in distance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039077-8061-DF4B-AA24-9F8745A16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950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8538-4969-754C-AF30-A5FC17CA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99B839-3BCC-DB44-B1C6-DE3C070B0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gravitational force is given by: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the radius of the dust particle)</a:t>
                </a:r>
              </a:p>
              <a:p>
                <a:r>
                  <a:rPr lang="en-US" dirty="0"/>
                  <a:t>The force scales as: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force is dominant for only large particles (micrometer region)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99B839-3BCC-DB44-B1C6-DE3C070B0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772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F4F5-F4BE-E741-BACC-BE01DDC1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Resonance and Charge Measurement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61073-7F9A-2D44-82F6-29FCEB232F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12669" cy="493252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Using matrix sheath assumption: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Microspheres (dust) trapped in harmonic well: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Therefore, resonance frequency is directly related to charge to mass ratio </a:t>
                </a:r>
                <a:r>
                  <a:rPr lang="en-US" dirty="0">
                    <a:solidFill>
                      <a:srgbClr val="FF0000"/>
                    </a:solidFill>
                  </a:rPr>
                  <a:t>(Measurement)</a:t>
                </a:r>
                <a:r>
                  <a:rPr lang="en-US" dirty="0"/>
                  <a:t>: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961073-7F9A-2D44-82F6-29FCEB232F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12669" cy="4932527"/>
              </a:xfrm>
              <a:blipFill>
                <a:blip r:embed="rId2"/>
                <a:stretch>
                  <a:fillRect l="-592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336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C67F9-DED5-FE4A-8B8C-4C85D1DA5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Laser Resonance and Charge Measurement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CB331-9043-4946-AEBF-6C7D74064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Resonance frequency determined from measuring resonance curve by applying periodic external force</a:t>
                </a:r>
              </a:p>
              <a:p>
                <a:endParaRPr lang="en-US" dirty="0"/>
              </a:p>
              <a:p>
                <a:r>
                  <a:rPr lang="en-US" dirty="0"/>
                  <a:t>From the model of the damped oscillator: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(HW3: Prove this)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Matrix sheath assumption allows for connection of sheath electric field to ion density measured in Langmuir probes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CB331-9043-4946-AEBF-6C7D74064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800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B1EB-1F84-0943-99F4-0FD0BB8DA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/>
              <a:t>Laser Resonance and Charge Measurement 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804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2A0882-971E-5B46-A065-951CD74CB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148" y="2902234"/>
            <a:ext cx="4974336" cy="2972165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C6201C-9470-E74A-9DAE-E8BFC3C5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3115977"/>
            <a:ext cx="4974336" cy="25493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47AEED-EC5D-1F4A-B6E3-B0534E889274}"/>
              </a:ext>
            </a:extLst>
          </p:cNvPr>
          <p:cNvSpPr/>
          <p:nvPr/>
        </p:nvSpPr>
        <p:spPr>
          <a:xfrm>
            <a:off x="4100831" y="6039015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C1B76D-B05A-CD40-A284-7F60CAAF02B5}"/>
              </a:ext>
            </a:extLst>
          </p:cNvPr>
          <p:cNvSpPr/>
          <p:nvPr/>
        </p:nvSpPr>
        <p:spPr>
          <a:xfrm>
            <a:off x="10022481" y="6051739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225172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57EB-15D5-404E-BF0F-DB61167B3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7330"/>
            <a:ext cx="10515600" cy="1325563"/>
          </a:xfrm>
        </p:spPr>
        <p:txBody>
          <a:bodyPr/>
          <a:lstStyle/>
          <a:p>
            <a:r>
              <a:rPr lang="en-US" dirty="0"/>
              <a:t>Parametric Resonances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7E94A-F6BF-EB4D-B829-171BDA56A4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11224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Occur when confinement is periodically modulated:</a:t>
                </a:r>
              </a:p>
              <a:p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̇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h𝑐𝑜𝑠</m:t>
                          </m:r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Can be excited by placing a wire in plasma sheath close to the dust particles and then applying sinusoidal electrical potentials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Vertical oscillations of been observed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47E94A-F6BF-EB4D-B829-171BDA56A4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11224"/>
                <a:ext cx="10515600" cy="4351338"/>
              </a:xfrm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A746F1F-B083-B340-92F5-CF445B1E6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061" y="3000140"/>
            <a:ext cx="3765305" cy="36752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12A320-1A58-244F-8F7E-E79927F72BA3}"/>
              </a:ext>
            </a:extLst>
          </p:cNvPr>
          <p:cNvSpPr/>
          <p:nvPr/>
        </p:nvSpPr>
        <p:spPr>
          <a:xfrm>
            <a:off x="5033217" y="6086450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843584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D0E6-F90B-E344-99BE-40E8B42D0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Resonances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5D119-650E-C942-9615-F899F140E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Include nonlinear terms in expansion of electric field</a:t>
            </a:r>
          </a:p>
          <a:p>
            <a:endParaRPr lang="en-US" dirty="0"/>
          </a:p>
          <a:p>
            <a:r>
              <a:rPr lang="en-US" b="1" dirty="0"/>
              <a:t>Electric field is only linear in matrix sheath model</a:t>
            </a:r>
          </a:p>
          <a:p>
            <a:endParaRPr lang="en-US" dirty="0"/>
          </a:p>
          <a:p>
            <a:r>
              <a:rPr lang="en-US" dirty="0"/>
              <a:t>In presheath ions are accelerated to Bohm velocity</a:t>
            </a:r>
          </a:p>
          <a:p>
            <a:endParaRPr lang="en-US" dirty="0"/>
          </a:p>
          <a:p>
            <a:r>
              <a:rPr lang="en-US" dirty="0"/>
              <a:t>At sheath edge ion velocity further increases by acceleration in sheath electric field</a:t>
            </a:r>
          </a:p>
          <a:p>
            <a:endParaRPr lang="en-US" dirty="0"/>
          </a:p>
          <a:p>
            <a:r>
              <a:rPr lang="en-US" dirty="0"/>
              <a:t>This leads to higher negative potential on dust grains</a:t>
            </a:r>
          </a:p>
          <a:p>
            <a:endParaRPr lang="en-US" dirty="0"/>
          </a:p>
          <a:p>
            <a:r>
              <a:rPr lang="en-US" dirty="0"/>
              <a:t>Deep in the sheath electron density is drastically decreased leading higher positive charge on dust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293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B69A-3A18-0843-B3FC-FEEA3F67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Resonances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6BAAF-270F-2C4E-B222-B6B3A4117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Assume electric field and charge can be expanded as polynomials: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0" dirty="0"/>
                  <a:t>Q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This gives the equation of motion: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86BAAF-270F-2C4E-B222-B6B3A4117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631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7B26-5D91-7249-9D4D-71778D0C0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6"/>
            <a:ext cx="10515600" cy="1325563"/>
          </a:xfrm>
        </p:spPr>
        <p:txBody>
          <a:bodyPr/>
          <a:lstStyle/>
          <a:p>
            <a:r>
              <a:rPr lang="en-US" dirty="0"/>
              <a:t>Nonlinear Resonances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ABA53-5085-8C46-AA06-8DEB60777F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31639"/>
                <a:ext cx="10515600" cy="479589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coefficients are given by: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These are interpreted as:</a:t>
                </a:r>
              </a:p>
              <a:p>
                <a:pPr marL="514350" indent="-514350" algn="ctr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𝑚𝑜𝑑𝑖𝑓𝑖𝑒𝑑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𝑙𝑖𝑛𝑒𝑎𝑟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𝑟𝑒𝑠𝑜𝑛𝑎𝑛𝑐𝑒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𝑓𝑟𝑒𝑞𝑢𝑒𝑛𝑐𝑦</m:t>
                    </m:r>
                  </m:oMath>
                </a14:m>
                <a:endParaRPr lang="en-US" dirty="0"/>
              </a:p>
              <a:p>
                <a:pPr marL="514350" indent="-514350" algn="ctr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&lt;0:</m:t>
                    </m:r>
                  </m:oMath>
                </a14:m>
                <a:r>
                  <a:rPr lang="en-US" dirty="0"/>
                  <a:t> up/down asymmetry of vertical potential well</a:t>
                </a:r>
              </a:p>
              <a:p>
                <a:pPr marL="514350" indent="-514350" algn="ctr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&gt;0:</m:t>
                    </m:r>
                  </m:oMath>
                </a14:m>
                <a:r>
                  <a:rPr lang="en-US" dirty="0"/>
                  <a:t> weakening/strengthening of potential well with larger amplitudes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ABA53-5085-8C46-AA06-8DEB60777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31639"/>
                <a:ext cx="10515600" cy="4795892"/>
              </a:xfrm>
              <a:blipFill>
                <a:blip r:embed="rId2"/>
                <a:stretch>
                  <a:fillRect l="-724" t="-2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955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2A08-DA8A-1D4C-B6BF-E5CA9B0F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284"/>
            <a:ext cx="10515600" cy="1325563"/>
          </a:xfrm>
        </p:spPr>
        <p:txBody>
          <a:bodyPr/>
          <a:lstStyle/>
          <a:p>
            <a:r>
              <a:rPr lang="en-US" dirty="0"/>
              <a:t>Nonlinear Resonances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30B632-4BBA-D14E-9408-2F099D95D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95611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Potential well for particles: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30B632-4BBA-D14E-9408-2F099D95D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95611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602E320-E67A-4940-A2C5-EFB75ACC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168" y="2638854"/>
            <a:ext cx="4971663" cy="41587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15C2D8-031F-9E44-8287-7AB626832BAA}"/>
              </a:ext>
            </a:extLst>
          </p:cNvPr>
          <p:cNvSpPr/>
          <p:nvPr/>
        </p:nvSpPr>
        <p:spPr>
          <a:xfrm>
            <a:off x="8349204" y="6488668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2559396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3EDB-2A01-8643-91F8-F9EF9D23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Delayed Charging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F873D-9ABC-3042-93A8-29D9AD0B8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2173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Space and time dependent charge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Only possible if source of energy is provided that can overcome friction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One such mechanism: space dependent charge and finite charging time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During oscillation dust has instantaneous charge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different from equilibrium charge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The restoring force (and energy)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is thus different from equilibrium station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F873D-9ABC-3042-93A8-29D9AD0B8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21735"/>
                <a:ext cx="10515600" cy="4351338"/>
              </a:xfrm>
              <a:blipFill>
                <a:blip r:embed="rId2"/>
                <a:stretch>
                  <a:fillRect l="-60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BFDF14-2F79-DB46-960C-DCE5672BE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28" y="3429000"/>
            <a:ext cx="5527655" cy="3186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1C1272-FD73-8545-B897-1EC0DB0BA3E3}"/>
              </a:ext>
            </a:extLst>
          </p:cNvPr>
          <p:cNvSpPr/>
          <p:nvPr/>
        </p:nvSpPr>
        <p:spPr>
          <a:xfrm>
            <a:off x="4622809" y="6010142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8599759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3D9D-B1A4-3447-B425-B5572894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D92E-B03D-664D-B187-8E8B1D69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54407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A. Meltzer, </a:t>
            </a:r>
            <a:r>
              <a:rPr lang="en-US" sz="2400" i="1" dirty="0"/>
              <a:t>Physics of Dusty Plasmas </a:t>
            </a:r>
            <a:r>
              <a:rPr lang="en-US" sz="2400" dirty="0"/>
              <a:t>(Springer Nature Switzerland, 2019).</a:t>
            </a:r>
          </a:p>
          <a:p>
            <a:pPr marL="514350" indent="-514350">
              <a:buFont typeface="+mj-lt"/>
              <a:buAutoNum type="arabicPeriod"/>
            </a:pPr>
            <a:endParaRPr lang="en-US" sz="2400" i="1" dirty="0"/>
          </a:p>
          <a:p>
            <a:pPr marL="514350" indent="-514350">
              <a:buFont typeface="+mj-lt"/>
              <a:buAutoNum type="arabicPeriod"/>
            </a:pPr>
            <a:r>
              <a:rPr lang="en-US" sz="2400" i="1" dirty="0"/>
              <a:t>M.S. Barnes, et. al., Phys. Rev. Lett. 68, 313 (1992).</a:t>
            </a:r>
          </a:p>
          <a:p>
            <a:pPr marL="514350" indent="-514350">
              <a:buFont typeface="+mj-lt"/>
              <a:buAutoNum type="arabicPeriod"/>
            </a:pPr>
            <a:endParaRPr lang="en-US" sz="2400" i="1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 J. Goldston,  </a:t>
            </a:r>
            <a:r>
              <a:rPr lang="en-US" sz="2400" i="1" dirty="0"/>
              <a:t>Introduction to Plasma Physics </a:t>
            </a:r>
            <a:r>
              <a:rPr lang="en-US" sz="2400" dirty="0"/>
              <a:t>(Taylor and Francis Group LLC, 1995).</a:t>
            </a:r>
          </a:p>
        </p:txBody>
      </p:sp>
    </p:spTree>
    <p:extLst>
      <p:ext uri="{BB962C8B-B14F-4D97-AF65-F5344CB8AC3E}">
        <p14:creationId xmlns:p14="http://schemas.microsoft.com/office/powerpoint/2010/main" val="252602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CA11-6F25-4A46-BF5A-24E76B4E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428"/>
            <a:ext cx="10515600" cy="1325563"/>
          </a:xfrm>
        </p:spPr>
        <p:txBody>
          <a:bodyPr/>
          <a:lstStyle/>
          <a:p>
            <a:r>
              <a:rPr lang="en-US" dirty="0"/>
              <a:t>Electric Field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ED043-3867-9049-9AD9-5C167E002D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458" y="1258067"/>
                <a:ext cx="11133083" cy="51217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force due to an electric field on the dust particle 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𝑓𝑙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𝑓𝑙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Scales linearly with particle size</a:t>
                </a:r>
              </a:p>
              <a:p>
                <a:endParaRPr lang="en-US" dirty="0"/>
              </a:p>
              <a:p>
                <a:r>
                  <a:rPr lang="en-US" dirty="0"/>
                  <a:t>In plasma sheath, strong electric fields prevail (discharge)</a:t>
                </a:r>
              </a:p>
              <a:p>
                <a:endParaRPr lang="en-US" dirty="0"/>
              </a:p>
              <a:p>
                <a:r>
                  <a:rPr lang="en-US" dirty="0"/>
                  <a:t>In plasma bulk, small electric fields prevail (quasi-neutrality)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ED043-3867-9049-9AD9-5C167E002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458" y="1258067"/>
                <a:ext cx="11133083" cy="5121712"/>
              </a:xfrm>
              <a:blipFill>
                <a:blip r:embed="rId2"/>
                <a:stretch>
                  <a:fillRect l="-911" t="-1975" b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28499-84CA-4148-B79A-B69CD0A8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Debye-</a:t>
            </a:r>
            <a:r>
              <a:rPr lang="en-US" dirty="0" err="1"/>
              <a:t>Huckel</a:t>
            </a:r>
            <a:r>
              <a:rPr lang="en-US" dirty="0"/>
              <a:t>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B20E0-771B-574F-82DF-77EF3989A3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Start with Poisson equation considering the total charge density to be made up of the contribution from the plasma species and also an external (dust) species: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Assume that the plasma species follow a Boltzmann distribution while in equilibrium with common heat bath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EB20E0-771B-574F-82DF-77EF3989A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8140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590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30EC-4DE0-2F4A-BBB0-D66943C1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Debye-</a:t>
            </a:r>
            <a:r>
              <a:rPr lang="en-US" dirty="0" err="1"/>
              <a:t>Huckel</a:t>
            </a:r>
            <a:r>
              <a:rPr lang="en-US" dirty="0"/>
              <a:t>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3359F-50E6-7C4B-9321-2A65A4F479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Expand for high temperature (weak coupling) limit: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Therefore: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𝑒𝑥𝑡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This is the Debye-</a:t>
                </a:r>
                <a:r>
                  <a:rPr lang="en-US" dirty="0" err="1"/>
                  <a:t>Huckel</a:t>
                </a:r>
                <a:r>
                  <a:rPr lang="en-US" dirty="0"/>
                  <a:t> Equation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3359F-50E6-7C4B-9321-2A65A4F47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19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616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D4A9-DDC0-8347-AE39-E6042637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Debye-</a:t>
            </a:r>
            <a:r>
              <a:rPr lang="en-US" dirty="0" err="1"/>
              <a:t>Huckel</a:t>
            </a:r>
            <a:r>
              <a:rPr lang="en-US" dirty="0"/>
              <a:t>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32745-46F8-6B4C-B506-6B8F126113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Debye length is defined as: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Assuming </a:t>
                </a:r>
                <a:r>
                  <a:rPr lang="en-US" dirty="0" err="1"/>
                  <a:t>quasineutrailty</a:t>
                </a:r>
                <a:r>
                  <a:rPr lang="en-US" dirty="0"/>
                  <a:t> and using the charge density of the dust particle as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Discussion Question: Why did we make the change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32745-46F8-6B4C-B506-6B8F126113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1057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A644-FE4F-A24F-9118-EB758721B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Shielding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2A8AC-0BD9-DB4B-AEF6-AF6B863A3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401" y="1060067"/>
            <a:ext cx="6353195" cy="29259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045AD3-5106-9C4A-9F9B-442BF6085925}"/>
              </a:ext>
            </a:extLst>
          </p:cNvPr>
          <p:cNvSpPr txBox="1"/>
          <p:nvPr/>
        </p:nvSpPr>
        <p:spPr>
          <a:xfrm>
            <a:off x="1140370" y="3986015"/>
            <a:ext cx="9911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Shielding cloud is formed as a result of dust particle’s electric field (and external electric field)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Shield reacts according to these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Shielding is therefore a response to the presence of the dust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dust particle moves then the cloud DOES NOT move with it; but instead vanishes at the original point and then reforms at the nest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 no counterforce to the electric field comes from the shielding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937601-22F6-6449-B06E-3F380FAB4BED}"/>
              </a:ext>
            </a:extLst>
          </p:cNvPr>
          <p:cNvSpPr txBox="1"/>
          <p:nvPr/>
        </p:nvSpPr>
        <p:spPr>
          <a:xfrm>
            <a:off x="9272596" y="3430260"/>
            <a:ext cx="20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73293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AEF3-3BEB-CF46-8C24-EA46AD8D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Force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35E47-D8D2-F04D-B015-9C1937F2B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 of polarization of dust particles</a:t>
            </a:r>
          </a:p>
          <a:p>
            <a:pPr marL="0" indent="0">
              <a:buNone/>
            </a:pPr>
            <a:r>
              <a:rPr lang="en-US" dirty="0"/>
              <a:t>	1. Induced by external electric field</a:t>
            </a:r>
          </a:p>
          <a:p>
            <a:pPr marL="0" indent="0">
              <a:buNone/>
            </a:pPr>
            <a:r>
              <a:rPr lang="en-US" dirty="0"/>
              <a:t>	2. Directed Charging</a:t>
            </a:r>
          </a:p>
          <a:p>
            <a:pPr marL="0" indent="0">
              <a:buNone/>
            </a:pPr>
            <a:r>
              <a:rPr lang="en-US" dirty="0"/>
              <a:t>	3. Polarization of Shielding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C2288-4D6A-F34C-9B2E-EF22FA12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48" y="4001294"/>
            <a:ext cx="7228703" cy="2694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E93613-D920-9640-99A8-D25BB80F2407}"/>
              </a:ext>
            </a:extLst>
          </p:cNvPr>
          <p:cNvSpPr/>
          <p:nvPr/>
        </p:nvSpPr>
        <p:spPr>
          <a:xfrm>
            <a:off x="9042887" y="6326720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835672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62BE-3482-844B-B1A3-78873E1F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Polarization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44A24-1BB7-E049-86EF-E2E6A6D1DE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7554"/>
                <a:ext cx="10515600" cy="535294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Arise from non-spherical shielding and/or dust particles (dipole moment).</a:t>
                </a:r>
              </a:p>
              <a:p>
                <a:endParaRPr lang="en-US" dirty="0"/>
              </a:p>
              <a:p>
                <a:r>
                  <a:rPr lang="en-US" dirty="0"/>
                  <a:t>The polarization force on a dipole is given by the standard expression: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 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Dipole moment on a dielectric particle influenced by external electric field: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(HW1: Prove this expression)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244A24-1BB7-E049-86EF-E2E6A6D1DE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7554"/>
                <a:ext cx="10515600" cy="5352941"/>
              </a:xfrm>
              <a:blipFill>
                <a:blip r:embed="rId2"/>
                <a:stretch>
                  <a:fillRect l="-965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636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2D96-FAC0-6447-BA48-C2C26532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Polarization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917D4-3502-6E44-B17C-7455A4B78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 sheath, there is a difference between electric and ion densities </a:t>
                </a:r>
              </a:p>
              <a:p>
                <a:endParaRPr lang="en-US" dirty="0"/>
              </a:p>
              <a:p>
                <a:r>
                  <a:rPr lang="en-US" dirty="0"/>
                  <a:t>This is sustained by an electric field: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Therefore, the plasma densities do not necessarily remain constant over shielding cloud: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2917D4-3502-6E44-B17C-7455A4B78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9302C46-2BF2-DC4E-A980-86FFAF56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523" y="4196011"/>
            <a:ext cx="1996965" cy="25614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1EFA1A-DA65-8543-B684-D15270D0862F}"/>
              </a:ext>
            </a:extLst>
          </p:cNvPr>
          <p:cNvSpPr/>
          <p:nvPr/>
        </p:nvSpPr>
        <p:spPr>
          <a:xfrm>
            <a:off x="5055478" y="6388158"/>
            <a:ext cx="182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Source [1].</a:t>
            </a:r>
          </a:p>
        </p:txBody>
      </p:sp>
    </p:spTree>
    <p:extLst>
      <p:ext uri="{BB962C8B-B14F-4D97-AF65-F5344CB8AC3E}">
        <p14:creationId xmlns:p14="http://schemas.microsoft.com/office/powerpoint/2010/main" val="1356609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EE68-BA90-014B-A065-B02C3672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Polarization Force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C25A20-9C14-B045-A158-E1C5DEBA2B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32246"/>
                <a:ext cx="10515600" cy="6004582"/>
              </a:xfrm>
            </p:spPr>
            <p:txBody>
              <a:bodyPr/>
              <a:lstStyle/>
              <a:p>
                <a:r>
                  <a:rPr lang="en-US" sz="2000" dirty="0"/>
                  <a:t>Debye-</a:t>
                </a:r>
                <a:r>
                  <a:rPr lang="en-US" sz="2000" dirty="0" err="1"/>
                  <a:t>Huckel</a:t>
                </a:r>
                <a:r>
                  <a:rPr lang="en-US" sz="2000" dirty="0"/>
                  <a:t> Equation: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=(−)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sz="2000" dirty="0"/>
                  <a:t>Therefore electric force on dust particle:</a:t>
                </a:r>
              </a:p>
              <a:p>
                <a:endParaRPr lang="en-US" sz="2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 algn="ctr">
                  <a:buNone/>
                </a:pPr>
                <a:endParaRPr lang="en-US" sz="2000" dirty="0"/>
              </a:p>
              <a:p>
                <a:r>
                  <a:rPr lang="en-US" sz="2000" dirty="0"/>
                  <a:t>Force includes two contributions: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1. Usual electric field force (first term on right)</a:t>
                </a:r>
              </a:p>
              <a:p>
                <a:pPr marL="0" indent="0" algn="ctr">
                  <a:buNone/>
                </a:pPr>
                <a:r>
                  <a:rPr lang="en-US" sz="2000" dirty="0"/>
                  <a:t>2. Deformation of shielding cloud (second term on right)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C25A20-9C14-B045-A158-E1C5DEBA2B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32246"/>
                <a:ext cx="10515600" cy="6004582"/>
              </a:xfrm>
              <a:blipFill>
                <a:blip r:embed="rId2"/>
                <a:stretch>
                  <a:fillRect l="-603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812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3681</TotalTime>
  <Words>2331</Words>
  <Application>Microsoft Macintosh PowerPoint</Application>
  <PresentationFormat>Widescreen</PresentationFormat>
  <Paragraphs>394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Forces and Trapping of Dust Particles</vt:lpstr>
      <vt:lpstr>Overview</vt:lpstr>
      <vt:lpstr>Gravity</vt:lpstr>
      <vt:lpstr>Electric Field Force</vt:lpstr>
      <vt:lpstr>Shielding</vt:lpstr>
      <vt:lpstr>Polarization Force</vt:lpstr>
      <vt:lpstr>Polarization Force</vt:lpstr>
      <vt:lpstr>Polarization Force</vt:lpstr>
      <vt:lpstr>Polarization Force</vt:lpstr>
      <vt:lpstr>Ion Drag Force</vt:lpstr>
      <vt:lpstr>Ion Drag Force</vt:lpstr>
      <vt:lpstr>Barnes Model (Collection)</vt:lpstr>
      <vt:lpstr>Barnes Model (Coulomb)</vt:lpstr>
      <vt:lpstr>Barnes Model (Coulomb)</vt:lpstr>
      <vt:lpstr>Barnes Model (Total)</vt:lpstr>
      <vt:lpstr>Hutchinson/Khrapak Model</vt:lpstr>
      <vt:lpstr>Hutchinson/Khrapak Model (Collection)</vt:lpstr>
      <vt:lpstr>Hutchinson/Khrapak Model (Coulomb)</vt:lpstr>
      <vt:lpstr>Hutchinson/Khrapak Model (Coulomb)</vt:lpstr>
      <vt:lpstr>Hutchinson/Khrapak Model</vt:lpstr>
      <vt:lpstr>Neutral Drag Force</vt:lpstr>
      <vt:lpstr>Neutral Drag Force</vt:lpstr>
      <vt:lpstr>Thermophoresis</vt:lpstr>
      <vt:lpstr>Laser Forces</vt:lpstr>
      <vt:lpstr>Radiation Pressure</vt:lpstr>
      <vt:lpstr>Photophoretic</vt:lpstr>
      <vt:lpstr>Compilation of Forces</vt:lpstr>
      <vt:lpstr>Vertical Oscillations</vt:lpstr>
      <vt:lpstr>Laser Resonance and Charge Measurement</vt:lpstr>
      <vt:lpstr>Laser Resonance and Charge Measurement</vt:lpstr>
      <vt:lpstr>Laser Resonance and Charge Measurement</vt:lpstr>
      <vt:lpstr>Laser Resonance and Charge Measurement Layout</vt:lpstr>
      <vt:lpstr>Parametric Resonances</vt:lpstr>
      <vt:lpstr>Nonlinear Resonances</vt:lpstr>
      <vt:lpstr>Nonlinear Resonances</vt:lpstr>
      <vt:lpstr>Nonlinear Resonances</vt:lpstr>
      <vt:lpstr>Nonlinear Resonances</vt:lpstr>
      <vt:lpstr>Delayed Charging</vt:lpstr>
      <vt:lpstr>Sources</vt:lpstr>
      <vt:lpstr>Debye-Huckel Equation</vt:lpstr>
      <vt:lpstr>Debye-Huckel Equation</vt:lpstr>
      <vt:lpstr>Debye-Huckel Equation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Forces and Trapping of Dust Particles</dc:title>
  <dc:creator>Patrick Brown</dc:creator>
  <cp:lastModifiedBy>Patrick Brown</cp:lastModifiedBy>
  <cp:revision>37</cp:revision>
  <dcterms:created xsi:type="dcterms:W3CDTF">2021-09-04T23:05:12Z</dcterms:created>
  <dcterms:modified xsi:type="dcterms:W3CDTF">2021-09-07T12:26:54Z</dcterms:modified>
</cp:coreProperties>
</file>